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19"/>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F5F5F5"/>
                </a:solidFill>
                <a:latin typeface="Calibri"/>
              </a:rPr>
              <a:t>Click to move the slide</a:t>
            </a:r>
          </a:p>
        </p:txBody>
      </p:sp>
      <p:sp>
        <p:nvSpPr>
          <p:cNvPr id="229"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230"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231"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232"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233"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8EBB7CB-9C04-43D9-9221-6F3EEA15A819}"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3884760" y="8685360"/>
            <a:ext cx="2971440" cy="458280"/>
          </a:xfrm>
          <a:prstGeom prst="rect">
            <a:avLst/>
          </a:prstGeom>
          <a:noFill/>
          <a:ln>
            <a:noFill/>
          </a:ln>
        </p:spPr>
        <p:txBody>
          <a:bodyPr anchor="b">
            <a:noAutofit/>
          </a:bodyPr>
          <a:lstStyle/>
          <a:p>
            <a:pPr algn="r">
              <a:lnSpc>
                <a:spcPct val="93000"/>
              </a:lnSpc>
            </a:pPr>
            <a:fld id="{D7A79655-8EFC-481D-AD1A-834B58FBC7FA}" type="slidenum">
              <a:rPr lang="en-US" sz="1200" b="0" strike="noStrike" spc="-1">
                <a:solidFill>
                  <a:srgbClr val="000000"/>
                </a:solidFill>
                <a:latin typeface="Encode Sans Light"/>
                <a:ea typeface="Arial Unicode MS"/>
              </a:rPr>
              <a:t>4</a:t>
            </a:fld>
            <a:endParaRPr lang="en-IN" sz="1200" b="0" strike="noStrike" spc="-1">
              <a:latin typeface="Times New Roman"/>
            </a:endParaRPr>
          </a:p>
        </p:txBody>
      </p:sp>
      <p:sp>
        <p:nvSpPr>
          <p:cNvPr id="287" name="PlaceHolder 2"/>
          <p:cNvSpPr>
            <a:spLocks noGrp="1" noRot="1" noChangeAspect="1"/>
          </p:cNvSpPr>
          <p:nvPr>
            <p:ph type="sldImg"/>
          </p:nvPr>
        </p:nvSpPr>
        <p:spPr>
          <a:xfrm>
            <a:off x="533520" y="763560"/>
            <a:ext cx="6705360" cy="3771720"/>
          </a:xfrm>
          <a:prstGeom prst="rect">
            <a:avLst/>
          </a:prstGeom>
        </p:spPr>
      </p:sp>
      <p:sp>
        <p:nvSpPr>
          <p:cNvPr id="288" name="PlaceHolder 3"/>
          <p:cNvSpPr>
            <a:spLocks noGrp="1"/>
          </p:cNvSpPr>
          <p:nvPr>
            <p:ph type="body"/>
          </p:nvPr>
        </p:nvSpPr>
        <p:spPr>
          <a:xfrm>
            <a:off x="777960" y="4776840"/>
            <a:ext cx="6217920" cy="4525560"/>
          </a:xfrm>
          <a:prstGeom prst="rect">
            <a:avLst/>
          </a:prstGeom>
        </p:spPr>
        <p:txBody>
          <a:bodyPr anchor="ctr">
            <a:noAutofit/>
          </a:bodyPr>
          <a:lstStyle/>
          <a:p>
            <a:endParaRPr lang="en-IN"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3884760" y="8685360"/>
            <a:ext cx="2971440" cy="458280"/>
          </a:xfrm>
          <a:prstGeom prst="rect">
            <a:avLst/>
          </a:prstGeom>
          <a:noFill/>
          <a:ln>
            <a:noFill/>
          </a:ln>
        </p:spPr>
        <p:txBody>
          <a:bodyPr anchor="b">
            <a:noAutofit/>
          </a:bodyPr>
          <a:lstStyle/>
          <a:p>
            <a:pPr algn="r">
              <a:lnSpc>
                <a:spcPct val="93000"/>
              </a:lnSpc>
            </a:pPr>
            <a:fld id="{1ECD7678-3707-4B60-A76F-A225AB511585}" type="slidenum">
              <a:rPr lang="en-US" sz="1200" b="0" strike="noStrike" spc="-1">
                <a:solidFill>
                  <a:srgbClr val="000000"/>
                </a:solidFill>
                <a:latin typeface="Encode Sans Light"/>
                <a:ea typeface="Arial Unicode MS"/>
              </a:rPr>
              <a:t>6</a:t>
            </a:fld>
            <a:endParaRPr lang="en-IN" sz="1200" b="0" strike="noStrike" spc="-1">
              <a:latin typeface="Times New Roman"/>
            </a:endParaRPr>
          </a:p>
        </p:txBody>
      </p:sp>
      <p:sp>
        <p:nvSpPr>
          <p:cNvPr id="290" name="PlaceHolder 2"/>
          <p:cNvSpPr>
            <a:spLocks noGrp="1" noRot="1" noChangeAspect="1"/>
          </p:cNvSpPr>
          <p:nvPr>
            <p:ph type="sldImg"/>
          </p:nvPr>
        </p:nvSpPr>
        <p:spPr>
          <a:xfrm>
            <a:off x="533520" y="763560"/>
            <a:ext cx="6705360" cy="3771720"/>
          </a:xfrm>
          <a:prstGeom prst="rect">
            <a:avLst/>
          </a:prstGeom>
        </p:spPr>
      </p:sp>
      <p:sp>
        <p:nvSpPr>
          <p:cNvPr id="291" name="PlaceHolder 3"/>
          <p:cNvSpPr>
            <a:spLocks noGrp="1"/>
          </p:cNvSpPr>
          <p:nvPr>
            <p:ph type="body"/>
          </p:nvPr>
        </p:nvSpPr>
        <p:spPr>
          <a:xfrm>
            <a:off x="777960" y="4776840"/>
            <a:ext cx="6217920" cy="4525560"/>
          </a:xfrm>
          <a:prstGeom prst="rect">
            <a:avLst/>
          </a:prstGeom>
        </p:spPr>
        <p:txBody>
          <a:bodyPr anchor="ctr">
            <a:noAutofit/>
          </a:bodyPr>
          <a:lstStyle/>
          <a:p>
            <a:endParaRPr lang="en-IN"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F5F5F5"/>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5F5F5"/>
              </a:solidFill>
              <a:latin typeface="Encode San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1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F5F5F5"/>
                </a:solidFill>
                <a:latin typeface="Calibri"/>
              </a:rPr>
              <a:t>Click to edit the title text format</a:t>
            </a:r>
          </a:p>
        </p:txBody>
      </p:sp>
      <p:sp>
        <p:nvSpPr>
          <p:cNvPr id="19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5F5F5"/>
                </a:solidFill>
                <a:latin typeface="Encode Sans Light"/>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5F5F5"/>
                </a:solidFill>
                <a:latin typeface="Encode Sans Light"/>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5F5F5"/>
                </a:solidFill>
                <a:latin typeface="Encode Sans Light"/>
              </a:rPr>
              <a:t>Third Outline Level</a:t>
            </a:r>
          </a:p>
          <a:p>
            <a:pPr marL="1728000" lvl="3" indent="-216000">
              <a:spcBef>
                <a:spcPts val="567"/>
              </a:spcBef>
              <a:buClr>
                <a:srgbClr val="000000"/>
              </a:buClr>
              <a:buSzPct val="75000"/>
              <a:buFont typeface="Symbol" charset="2"/>
              <a:buChar char=""/>
            </a:pPr>
            <a:r>
              <a:rPr lang="en-US" sz="1800" b="0" strike="noStrike" spc="-1">
                <a:solidFill>
                  <a:srgbClr val="F5F5F5"/>
                </a:solidFill>
                <a:latin typeface="Encode Sans Ligh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5F5F5"/>
                </a:solidFill>
                <a:latin typeface="Encode Sans Ligh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5F5F5"/>
                </a:solidFill>
                <a:latin typeface="Encode Sans Ligh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5F5F5"/>
                </a:solidFill>
                <a:latin typeface="Encode Sans Light"/>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1558298" y="682888"/>
            <a:ext cx="9282600" cy="10324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spAutoFit/>
          </a:bodyPr>
          <a:lstStyle/>
          <a:p>
            <a:pPr algn="ctr">
              <a:lnSpc>
                <a:spcPts val="7999"/>
              </a:lnSpc>
            </a:pPr>
            <a:r>
              <a:rPr lang="en-US" sz="6000" spc="-1" dirty="0">
                <a:solidFill>
                  <a:srgbClr val="202020"/>
                </a:solidFill>
                <a:latin typeface="Bahnschrift SemiBold"/>
              </a:rPr>
              <a:t>E-</a:t>
            </a:r>
            <a:r>
              <a:rPr lang="en-US" sz="6000" spc="-1" dirty="0" err="1">
                <a:solidFill>
                  <a:srgbClr val="202020"/>
                </a:solidFill>
                <a:latin typeface="Bahnschrift SemiBold"/>
              </a:rPr>
              <a:t>Nyay</a:t>
            </a:r>
            <a:endParaRPr lang="en-IN" sz="6000" b="0" strike="noStrike" spc="-1" dirty="0">
              <a:latin typeface="Arial"/>
            </a:endParaRPr>
          </a:p>
        </p:txBody>
      </p:sp>
      <p:sp>
        <p:nvSpPr>
          <p:cNvPr id="235" name="CustomShape 2"/>
          <p:cNvSpPr/>
          <p:nvPr/>
        </p:nvSpPr>
        <p:spPr>
          <a:xfrm>
            <a:off x="9816120" y="4596480"/>
            <a:ext cx="47512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F5F5F5"/>
                </a:solidFill>
                <a:latin typeface="Calibri"/>
              </a:rPr>
              <a:t>RACHIT SRIVASTAVA</a:t>
            </a:r>
            <a:endParaRPr lang="en-IN" sz="1800" b="0" strike="noStrike" spc="-1">
              <a:latin typeface="Arial"/>
            </a:endParaRPr>
          </a:p>
          <a:p>
            <a:pPr>
              <a:lnSpc>
                <a:spcPct val="100000"/>
              </a:lnSpc>
            </a:pPr>
            <a:r>
              <a:rPr lang="en-IN" sz="1800" b="0" strike="noStrike" spc="-1">
                <a:solidFill>
                  <a:srgbClr val="F5F5F5"/>
                </a:solidFill>
                <a:latin typeface="Calibri"/>
              </a:rPr>
              <a:t>APOORV LATHEY</a:t>
            </a:r>
            <a:endParaRPr lang="en-IN" sz="1800" b="0" strike="noStrike" spc="-1">
              <a:latin typeface="Arial"/>
            </a:endParaRPr>
          </a:p>
          <a:p>
            <a:pPr>
              <a:lnSpc>
                <a:spcPct val="100000"/>
              </a:lnSpc>
            </a:pPr>
            <a:endParaRPr lang="en-IN" sz="1800" b="0" strike="noStrike" spc="-1">
              <a:latin typeface="Arial"/>
            </a:endParaRPr>
          </a:p>
        </p:txBody>
      </p:sp>
      <p:sp>
        <p:nvSpPr>
          <p:cNvPr id="236" name="CustomShape 3"/>
          <p:cNvSpPr/>
          <p:nvPr/>
        </p:nvSpPr>
        <p:spPr>
          <a:xfrm>
            <a:off x="8494920" y="3739680"/>
            <a:ext cx="3602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3600" b="0" strike="noStrike" spc="-1">
                <a:solidFill>
                  <a:srgbClr val="202020"/>
                </a:solidFill>
                <a:latin typeface="Bahnschrift SemiBold"/>
              </a:rPr>
              <a:t>Bit Rebels</a:t>
            </a:r>
            <a:endParaRPr lang="en-IN" sz="3600" b="0" strike="noStrike" spc="-1">
              <a:latin typeface="Arial"/>
            </a:endParaRPr>
          </a:p>
        </p:txBody>
      </p:sp>
      <p:pic>
        <p:nvPicPr>
          <p:cNvPr id="237" name="Picture 4"/>
          <p:cNvPicPr/>
          <p:nvPr/>
        </p:nvPicPr>
        <p:blipFill>
          <a:blip r:embed="rId2"/>
          <a:stretch/>
        </p:blipFill>
        <p:spPr>
          <a:xfrm>
            <a:off x="277200" y="2517840"/>
            <a:ext cx="7473240" cy="37364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310680" y="354960"/>
            <a:ext cx="11540520" cy="155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4800" b="1" strike="noStrike" spc="-1">
                <a:solidFill>
                  <a:srgbClr val="F5F5F5"/>
                </a:solidFill>
                <a:latin typeface="Calibri"/>
              </a:rPr>
              <a:t>INFRASTRUCTURE ALREADY AVAILABLE</a:t>
            </a:r>
            <a:endParaRPr lang="en-IN" sz="4800" b="0" strike="noStrike" spc="-1">
              <a:latin typeface="Arial"/>
            </a:endParaRPr>
          </a:p>
        </p:txBody>
      </p:sp>
      <p:pic>
        <p:nvPicPr>
          <p:cNvPr id="279" name="Picture 4"/>
          <p:cNvPicPr/>
          <p:nvPr/>
        </p:nvPicPr>
        <p:blipFill>
          <a:blip r:embed="rId2"/>
          <a:stretch/>
        </p:blipFill>
        <p:spPr>
          <a:xfrm>
            <a:off x="870120" y="1199880"/>
            <a:ext cx="3223800" cy="2145240"/>
          </a:xfrm>
          <a:prstGeom prst="rect">
            <a:avLst/>
          </a:prstGeom>
          <a:ln>
            <a:noFill/>
          </a:ln>
        </p:spPr>
      </p:pic>
      <p:pic>
        <p:nvPicPr>
          <p:cNvPr id="280" name="Picture 6"/>
          <p:cNvPicPr/>
          <p:nvPr/>
        </p:nvPicPr>
        <p:blipFill>
          <a:blip r:embed="rId3"/>
          <a:stretch/>
        </p:blipFill>
        <p:spPr>
          <a:xfrm>
            <a:off x="7134120" y="1199880"/>
            <a:ext cx="3235680" cy="2145240"/>
          </a:xfrm>
          <a:prstGeom prst="rect">
            <a:avLst/>
          </a:prstGeom>
          <a:ln>
            <a:noFill/>
          </a:ln>
        </p:spPr>
      </p:pic>
      <p:pic>
        <p:nvPicPr>
          <p:cNvPr id="281" name="Picture 8"/>
          <p:cNvPicPr/>
          <p:nvPr/>
        </p:nvPicPr>
        <p:blipFill>
          <a:blip r:embed="rId4"/>
          <a:stretch/>
        </p:blipFill>
        <p:spPr>
          <a:xfrm>
            <a:off x="3710520" y="3608280"/>
            <a:ext cx="4065840" cy="30492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1213920" y="785520"/>
            <a:ext cx="9988920" cy="301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3200" b="1" strike="noStrike" spc="-1">
                <a:solidFill>
                  <a:srgbClr val="404040"/>
                </a:solidFill>
                <a:latin typeface="Encode Sans Light"/>
                <a:ea typeface="Lato Light"/>
              </a:rPr>
              <a:t>“SECTION 228-A OF THE INDIAN PENAL CODE MAKES DISCLOSURE OF IDENTITY OF A VICTIM IN SEXUAL ASSAULT CASES A PUNISHABLE CRIME, WHICH DETERS THE MEDIA FROM TAKING THE NAME PUBLICILY”</a:t>
            </a:r>
            <a:endParaRPr lang="en-IN" sz="3200" b="0" strike="noStrike" spc="-1">
              <a:latin typeface="Arial"/>
            </a:endParaRPr>
          </a:p>
        </p:txBody>
      </p:sp>
      <p:sp>
        <p:nvSpPr>
          <p:cNvPr id="283" name="CustomShape 2"/>
          <p:cNvSpPr/>
          <p:nvPr/>
        </p:nvSpPr>
        <p:spPr>
          <a:xfrm>
            <a:off x="1101240" y="154440"/>
            <a:ext cx="956124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000" b="1" strike="noStrike" spc="-1">
                <a:solidFill>
                  <a:srgbClr val="FFFFFF"/>
                </a:solidFill>
                <a:latin typeface="Abril Fatface"/>
                <a:ea typeface="Nunito Bold"/>
              </a:rPr>
              <a:t>A BIG RELIEF TO RAPE VICTIMS</a:t>
            </a:r>
            <a:endParaRPr lang="en-IN" sz="4000" b="0" strike="noStrike" spc="-1">
              <a:latin typeface="Arial"/>
            </a:endParaRPr>
          </a:p>
        </p:txBody>
      </p:sp>
      <p:sp>
        <p:nvSpPr>
          <p:cNvPr id="284" name="CustomShape 3"/>
          <p:cNvSpPr/>
          <p:nvPr/>
        </p:nvSpPr>
        <p:spPr>
          <a:xfrm>
            <a:off x="1101240" y="2847960"/>
            <a:ext cx="10890360" cy="545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514440" indent="-514080" algn="just">
              <a:lnSpc>
                <a:spcPct val="100000"/>
              </a:lnSpc>
              <a:buClr>
                <a:srgbClr val="404040"/>
              </a:buClr>
              <a:buFont typeface="StarSymbol"/>
              <a:buAutoNum type="arabicParenR"/>
            </a:pPr>
            <a:r>
              <a:rPr lang="en-IN" sz="3200" b="1" strike="noStrike" spc="-1">
                <a:solidFill>
                  <a:srgbClr val="404040"/>
                </a:solidFill>
                <a:latin typeface="Calibri"/>
              </a:rPr>
              <a:t>THE DECISION OF GIVING THE ACCESS OF NAME AND FACE OF THE VICTIM WILL BE TAKEN BY THE JUDGE. </a:t>
            </a:r>
            <a:endParaRPr lang="en-IN" sz="3200" b="0" strike="noStrike" spc="-1">
              <a:latin typeface="Arial"/>
            </a:endParaRPr>
          </a:p>
          <a:p>
            <a:pPr algn="just">
              <a:lnSpc>
                <a:spcPct val="100000"/>
              </a:lnSpc>
            </a:pPr>
            <a:endParaRPr lang="en-IN" sz="3200" b="0" strike="noStrike" spc="-1">
              <a:latin typeface="Arial"/>
            </a:endParaRPr>
          </a:p>
          <a:p>
            <a:pPr algn="just">
              <a:lnSpc>
                <a:spcPct val="100000"/>
              </a:lnSpc>
            </a:pPr>
            <a:r>
              <a:rPr lang="en-IN" sz="3200" b="1" strike="noStrike" spc="-1">
                <a:solidFill>
                  <a:srgbClr val="404040"/>
                </a:solidFill>
                <a:latin typeface="Calibri"/>
              </a:rPr>
              <a:t>2) THE POLICE FIR AND THE MEDICAL REPORT WILL BE        AVAILABLE PRIOR TO THE JUDGES.</a:t>
            </a:r>
            <a:endParaRPr lang="en-IN" sz="3200" b="0" strike="noStrike" spc="-1">
              <a:latin typeface="Arial"/>
            </a:endParaRPr>
          </a:p>
          <a:p>
            <a:pPr algn="just">
              <a:lnSpc>
                <a:spcPct val="100000"/>
              </a:lnSpc>
            </a:pPr>
            <a:endParaRPr lang="en-IN" sz="3200" b="0" strike="noStrike" spc="-1">
              <a:latin typeface="Arial"/>
            </a:endParaRPr>
          </a:p>
          <a:p>
            <a:pPr algn="just">
              <a:lnSpc>
                <a:spcPct val="100000"/>
              </a:lnSpc>
            </a:pPr>
            <a:r>
              <a:rPr lang="en-IN" sz="3200" b="1" strike="noStrike" spc="-1">
                <a:solidFill>
                  <a:srgbClr val="404040"/>
                </a:solidFill>
                <a:latin typeface="Calibri"/>
              </a:rPr>
              <a:t>3) IT WILL PREVENT POLITICISATION OF ANY SORT OF SUCH HENIOUS CRIMES.</a:t>
            </a:r>
            <a:endParaRPr lang="en-IN" sz="3200" b="0" strike="noStrike" spc="-1">
              <a:latin typeface="Arial"/>
            </a:endParaRPr>
          </a:p>
          <a:p>
            <a:pPr algn="just">
              <a:lnSpc>
                <a:spcPct val="100000"/>
              </a:lnSpc>
            </a:pPr>
            <a:endParaRPr lang="en-IN" sz="32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Picture 4"/>
          <p:cNvPicPr/>
          <p:nvPr/>
        </p:nvPicPr>
        <p:blipFill>
          <a:blip r:embed="rId2"/>
          <a:stretch/>
        </p:blipFill>
        <p:spPr>
          <a:xfrm>
            <a:off x="-417240" y="636120"/>
            <a:ext cx="12191760" cy="663876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5333400" y="736200"/>
            <a:ext cx="1524960" cy="31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9900" b="0" strike="noStrike" spc="-1">
                <a:solidFill>
                  <a:srgbClr val="404040"/>
                </a:solidFill>
                <a:latin typeface="Abril Fatface"/>
              </a:rPr>
              <a:t>“</a:t>
            </a:r>
            <a:endParaRPr lang="en-IN" sz="19900" b="0" strike="noStrike" spc="-1">
              <a:latin typeface="Arial"/>
            </a:endParaRPr>
          </a:p>
        </p:txBody>
      </p:sp>
      <p:sp>
        <p:nvSpPr>
          <p:cNvPr id="239" name="CustomShape 2"/>
          <p:cNvSpPr/>
          <p:nvPr/>
        </p:nvSpPr>
        <p:spPr>
          <a:xfrm>
            <a:off x="1572480" y="2408760"/>
            <a:ext cx="904680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5400" b="0" strike="noStrike" spc="-1">
                <a:solidFill>
                  <a:srgbClr val="404040"/>
                </a:solidFill>
                <a:latin typeface="Abril Fatface"/>
                <a:ea typeface="Nunito Bold"/>
              </a:rPr>
              <a:t>JUSTICE DELAYED IS JUSTICE DENIED</a:t>
            </a:r>
            <a:endParaRPr lang="en-IN" sz="5400" b="0" strike="noStrike" spc="-1">
              <a:latin typeface="Arial"/>
            </a:endParaRPr>
          </a:p>
        </p:txBody>
      </p:sp>
      <p:sp>
        <p:nvSpPr>
          <p:cNvPr id="240" name="CustomShape 3"/>
          <p:cNvSpPr/>
          <p:nvPr/>
        </p:nvSpPr>
        <p:spPr>
          <a:xfrm>
            <a:off x="5165280" y="4163040"/>
            <a:ext cx="1488600" cy="312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9900" b="0" strike="noStrike" spc="-1">
                <a:solidFill>
                  <a:srgbClr val="404040"/>
                </a:solidFill>
                <a:latin typeface="Abril Fatface"/>
              </a:rPr>
              <a:t>”</a:t>
            </a:r>
            <a:endParaRPr lang="en-IN" sz="199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Picture 3"/>
          <p:cNvPicPr/>
          <p:nvPr/>
        </p:nvPicPr>
        <p:blipFill>
          <a:blip r:embed="rId2"/>
          <a:stretch/>
        </p:blipFill>
        <p:spPr>
          <a:xfrm>
            <a:off x="840240" y="163440"/>
            <a:ext cx="10324800" cy="4663080"/>
          </a:xfrm>
          <a:prstGeom prst="rect">
            <a:avLst/>
          </a:prstGeom>
          <a:ln>
            <a:noFill/>
          </a:ln>
        </p:spPr>
      </p:pic>
      <p:pic>
        <p:nvPicPr>
          <p:cNvPr id="242" name="Picture 5"/>
          <p:cNvPicPr/>
          <p:nvPr/>
        </p:nvPicPr>
        <p:blipFill>
          <a:blip r:embed="rId3"/>
          <a:stretch/>
        </p:blipFill>
        <p:spPr>
          <a:xfrm>
            <a:off x="451440" y="4849920"/>
            <a:ext cx="11102040" cy="18972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301120" y="3722040"/>
            <a:ext cx="536184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SAVING MONEY OF THE TAXPAYER</a:t>
            </a:r>
            <a:endParaRPr lang="en-IN" sz="2600" b="0" strike="noStrike" spc="-1">
              <a:latin typeface="Arial"/>
            </a:endParaRPr>
          </a:p>
        </p:txBody>
      </p:sp>
      <p:sp>
        <p:nvSpPr>
          <p:cNvPr id="244" name="CustomShape 2"/>
          <p:cNvSpPr/>
          <p:nvPr/>
        </p:nvSpPr>
        <p:spPr>
          <a:xfrm>
            <a:off x="2312640" y="2522880"/>
            <a:ext cx="5927400" cy="54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NO POLITICAL INTERFERENCE</a:t>
            </a:r>
            <a:endParaRPr lang="en-IN" sz="2600" b="0" strike="noStrike" spc="-1">
              <a:latin typeface="Arial"/>
            </a:endParaRPr>
          </a:p>
        </p:txBody>
      </p:sp>
      <p:sp>
        <p:nvSpPr>
          <p:cNvPr id="245" name="CustomShape 3"/>
          <p:cNvSpPr/>
          <p:nvPr/>
        </p:nvSpPr>
        <p:spPr>
          <a:xfrm>
            <a:off x="2312640" y="3044880"/>
            <a:ext cx="541944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PROTECTION OF LIFE OF WITNESS</a:t>
            </a:r>
            <a:endParaRPr lang="en-IN" sz="2600" b="0" strike="noStrike" spc="-1">
              <a:latin typeface="Arial"/>
            </a:endParaRPr>
          </a:p>
        </p:txBody>
      </p:sp>
      <p:sp>
        <p:nvSpPr>
          <p:cNvPr id="246" name="CustomShape 4"/>
          <p:cNvSpPr/>
          <p:nvPr/>
        </p:nvSpPr>
        <p:spPr>
          <a:xfrm>
            <a:off x="3292200" y="549360"/>
            <a:ext cx="5607360"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400" b="0" strike="noStrike" spc="-1">
                <a:solidFill>
                  <a:srgbClr val="FFFFFF"/>
                </a:solidFill>
                <a:latin typeface="Abril Fatface"/>
                <a:ea typeface="Nunito Bold"/>
              </a:rPr>
              <a:t>Our Solution</a:t>
            </a:r>
            <a:endParaRPr lang="en-IN" sz="4400" b="0" strike="noStrike" spc="-1">
              <a:latin typeface="Arial"/>
            </a:endParaRPr>
          </a:p>
          <a:p>
            <a:pPr algn="ctr">
              <a:lnSpc>
                <a:spcPct val="100000"/>
              </a:lnSpc>
            </a:pPr>
            <a:r>
              <a:rPr lang="en-US" sz="3200" b="0" strike="noStrike" spc="-1">
                <a:solidFill>
                  <a:srgbClr val="FFFFFF"/>
                </a:solidFill>
                <a:latin typeface="Abril Fatface"/>
                <a:ea typeface="Nunito Bold"/>
              </a:rPr>
              <a:t>JUSTICE AT YOUR DOORSTEP</a:t>
            </a:r>
            <a:endParaRPr lang="en-IN" sz="3200" b="0" strike="noStrike" spc="-1">
              <a:latin typeface="Arial"/>
            </a:endParaRPr>
          </a:p>
        </p:txBody>
      </p:sp>
      <p:sp>
        <p:nvSpPr>
          <p:cNvPr id="247" name="CustomShape 5"/>
          <p:cNvSpPr/>
          <p:nvPr/>
        </p:nvSpPr>
        <p:spPr>
          <a:xfrm>
            <a:off x="1954440" y="267840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48" name="CustomShape 6"/>
          <p:cNvSpPr/>
          <p:nvPr/>
        </p:nvSpPr>
        <p:spPr>
          <a:xfrm>
            <a:off x="1944720" y="323604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9" name="CustomShape 7"/>
          <p:cNvSpPr/>
          <p:nvPr/>
        </p:nvSpPr>
        <p:spPr>
          <a:xfrm>
            <a:off x="1962720" y="3904920"/>
            <a:ext cx="215640" cy="2156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0" name="CustomShape 8"/>
          <p:cNvSpPr/>
          <p:nvPr/>
        </p:nvSpPr>
        <p:spPr>
          <a:xfrm>
            <a:off x="1954440" y="444888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1" name="CustomShape 9"/>
          <p:cNvSpPr/>
          <p:nvPr/>
        </p:nvSpPr>
        <p:spPr>
          <a:xfrm>
            <a:off x="2369880" y="4250880"/>
            <a:ext cx="5361840" cy="54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IMPROVING INDIAN JUDICIARY</a:t>
            </a:r>
            <a:endParaRPr lang="en-IN" sz="2600" b="0" strike="noStrike" spc="-1">
              <a:latin typeface="Arial"/>
            </a:endParaRPr>
          </a:p>
        </p:txBody>
      </p:sp>
      <p:sp>
        <p:nvSpPr>
          <p:cNvPr id="252" name="CustomShape 10"/>
          <p:cNvSpPr/>
          <p:nvPr/>
        </p:nvSpPr>
        <p:spPr>
          <a:xfrm>
            <a:off x="1935000" y="498672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3" name="CustomShape 11"/>
          <p:cNvSpPr/>
          <p:nvPr/>
        </p:nvSpPr>
        <p:spPr>
          <a:xfrm>
            <a:off x="2369880" y="4831200"/>
            <a:ext cx="536184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A STEP TOWARDS DIGITAL INDIA</a:t>
            </a:r>
            <a:endParaRPr lang="en-IN" sz="2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2140920" y="568080"/>
            <a:ext cx="8069400" cy="69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4000" b="1" strike="noStrike" spc="-1">
                <a:solidFill>
                  <a:srgbClr val="404040"/>
                </a:solidFill>
                <a:latin typeface="Calibri"/>
              </a:rPr>
              <a:t>SECURED IMPLEMENTATION</a:t>
            </a:r>
            <a:endParaRPr lang="en-IN" sz="4000" b="0" strike="noStrike" spc="-1">
              <a:latin typeface="Arial"/>
            </a:endParaRPr>
          </a:p>
        </p:txBody>
      </p:sp>
      <p:sp>
        <p:nvSpPr>
          <p:cNvPr id="255" name="CustomShape 2"/>
          <p:cNvSpPr/>
          <p:nvPr/>
        </p:nvSpPr>
        <p:spPr>
          <a:xfrm>
            <a:off x="729317" y="2033100"/>
            <a:ext cx="11308885" cy="41137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2400" b="0" strike="noStrike" spc="-1" dirty="0">
                <a:solidFill>
                  <a:srgbClr val="F5F5F5"/>
                </a:solidFill>
                <a:latin typeface="Calibri"/>
              </a:rPr>
              <a:t>    OUR  SYSTEM UTLIZES THE LIVEPEER PROTOCOL FOR VIDEO CONFERENCING.</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IN" sz="2400" b="0" strike="noStrike" spc="-1" dirty="0">
                <a:solidFill>
                  <a:srgbClr val="F5F5F5"/>
                </a:solidFill>
                <a:latin typeface="Calibri"/>
              </a:rPr>
              <a:t>   EVIDENCE IS STORED BY UTILIZING IPFS AND FILECOIN, HENCE SECURELY ENCYPTED AND</a:t>
            </a:r>
            <a:endParaRPr lang="en-IN" sz="2400" b="0" strike="noStrike" spc="-1" dirty="0">
              <a:latin typeface="Arial"/>
            </a:endParaRPr>
          </a:p>
          <a:p>
            <a:pPr>
              <a:lnSpc>
                <a:spcPct val="100000"/>
              </a:lnSpc>
            </a:pPr>
            <a:r>
              <a:rPr lang="en-IN" sz="2400" b="0" strike="noStrike" spc="-1" dirty="0">
                <a:solidFill>
                  <a:srgbClr val="F5F5F5"/>
                </a:solidFill>
                <a:latin typeface="Calibri"/>
              </a:rPr>
              <a:t>SAFE FROM MANIPULATION.</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US" sz="2400" b="0" strike="noStrike" spc="-1" dirty="0">
                <a:solidFill>
                  <a:srgbClr val="F5F5F5"/>
                </a:solidFill>
                <a:latin typeface="Calibri"/>
              </a:rPr>
              <a:t>Court fees from suspect &amp; victim put in contract &amp; deposited to </a:t>
            </a:r>
            <a:r>
              <a:rPr lang="en-US" sz="2400" b="0" strike="noStrike" spc="-1" dirty="0" err="1">
                <a:solidFill>
                  <a:srgbClr val="F5F5F5"/>
                </a:solidFill>
                <a:latin typeface="Calibri"/>
              </a:rPr>
              <a:t>Aave</a:t>
            </a:r>
            <a:r>
              <a:rPr lang="en-US" sz="2400" b="0" strike="noStrike" spc="-1" dirty="0">
                <a:solidFill>
                  <a:srgbClr val="F5F5F5"/>
                </a:solidFill>
                <a:latin typeface="Calibri"/>
              </a:rPr>
              <a:t>. Whoever wins gets</a:t>
            </a:r>
            <a:endParaRPr lang="en-IN" sz="2400" b="0" strike="noStrike" spc="-1" dirty="0">
              <a:latin typeface="Arial"/>
            </a:endParaRPr>
          </a:p>
          <a:p>
            <a:pPr>
              <a:lnSpc>
                <a:spcPct val="100000"/>
              </a:lnSpc>
            </a:pPr>
            <a:r>
              <a:rPr lang="en-US" sz="2400" b="0" strike="noStrike" spc="-1" dirty="0">
                <a:solidFill>
                  <a:srgbClr val="F5F5F5"/>
                </a:solidFill>
                <a:latin typeface="Calibri"/>
              </a:rPr>
              <a:t> the interest accumulated. Court gets paid only when case ended </a:t>
            </a:r>
            <a:r>
              <a:rPr lang="en-IN" sz="2400" b="0" strike="noStrike" spc="-1" dirty="0">
                <a:solidFill>
                  <a:srgbClr val="F5F5F5"/>
                </a:solidFill>
                <a:latin typeface="Calibri"/>
              </a:rPr>
              <a:t>.</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r>
              <a:rPr lang="en-US" sz="2400" b="0" strike="noStrike" spc="-1" dirty="0" err="1">
                <a:solidFill>
                  <a:srgbClr val="F5F5F5"/>
                </a:solidFill>
                <a:latin typeface="Calibri"/>
              </a:rPr>
              <a:t>NuCypher</a:t>
            </a:r>
            <a:r>
              <a:rPr lang="en-US" sz="2400" b="0" strike="noStrike" spc="-1" dirty="0">
                <a:solidFill>
                  <a:srgbClr val="F5F5F5"/>
                </a:solidFill>
                <a:latin typeface="Calibri"/>
              </a:rPr>
              <a:t> → Encrypt sensitive info/evidences accessible to specific parties only</a:t>
            </a:r>
            <a:endParaRPr lang="en-IN" sz="2400" b="0" strike="noStrike" spc="-1" dirty="0">
              <a:latin typeface="Arial"/>
            </a:endParaRPr>
          </a:p>
          <a:p>
            <a:pPr>
              <a:lnSpc>
                <a:spcPct val="100000"/>
              </a:lnSpc>
            </a:pPr>
            <a:r>
              <a:rPr lang="en-US" sz="2400" b="0" strike="noStrike" spc="-1" dirty="0">
                <a:solidFill>
                  <a:srgbClr val="F5F5F5"/>
                </a:solidFill>
                <a:latin typeface="Calibri"/>
              </a:rPr>
              <a:t> (lawyers, judge</a:t>
            </a:r>
            <a:endParaRPr lang="en-IN" sz="2400" b="0" strike="noStrike" spc="-1" dirty="0">
              <a:latin typeface="Arial"/>
            </a:endParaRPr>
          </a:p>
        </p:txBody>
      </p:sp>
      <p:sp>
        <p:nvSpPr>
          <p:cNvPr id="256" name="CustomShape 3"/>
          <p:cNvSpPr/>
          <p:nvPr/>
        </p:nvSpPr>
        <p:spPr>
          <a:xfrm>
            <a:off x="254160" y="222264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255600" y="293436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283680" y="408996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9" name="CustomShape 6"/>
          <p:cNvSpPr/>
          <p:nvPr/>
        </p:nvSpPr>
        <p:spPr>
          <a:xfrm>
            <a:off x="301320" y="548388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1094760" y="1311120"/>
            <a:ext cx="11096640" cy="23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Witnesses Related To Criminal Cases  Can Go To The Nearby District Or High Court Where E-court Rooms Are Already In Place Or To The It Cell Of The District Magistrate’s Office, And Indian Embassy In Case Of Foreign Nationals After Getting It Approved By The Judge.</a:t>
            </a:r>
            <a:endParaRPr lang="en-IN" sz="2600" b="0" strike="noStrike" spc="-1">
              <a:latin typeface="Arial"/>
            </a:endParaRPr>
          </a:p>
        </p:txBody>
      </p:sp>
      <p:sp>
        <p:nvSpPr>
          <p:cNvPr id="261" name="CustomShape 2"/>
          <p:cNvSpPr/>
          <p:nvPr/>
        </p:nvSpPr>
        <p:spPr>
          <a:xfrm>
            <a:off x="1183680" y="3476160"/>
            <a:ext cx="541944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Civil Cases can be handled from home.</a:t>
            </a:r>
            <a:endParaRPr lang="en-IN" sz="2600" b="0" strike="noStrike" spc="-1">
              <a:latin typeface="Arial"/>
            </a:endParaRPr>
          </a:p>
        </p:txBody>
      </p:sp>
      <p:sp>
        <p:nvSpPr>
          <p:cNvPr id="262" name="CustomShape 3"/>
          <p:cNvSpPr/>
          <p:nvPr/>
        </p:nvSpPr>
        <p:spPr>
          <a:xfrm>
            <a:off x="3292200" y="549360"/>
            <a:ext cx="560736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400" b="0" strike="noStrike" spc="-1">
                <a:solidFill>
                  <a:srgbClr val="FFFFFF"/>
                </a:solidFill>
                <a:latin typeface="Abril Fatface"/>
                <a:ea typeface="Nunito Bold"/>
              </a:rPr>
              <a:t>Internet Reliability</a:t>
            </a:r>
            <a:endParaRPr lang="en-IN" sz="4400" b="0" strike="noStrike" spc="-1">
              <a:latin typeface="Arial"/>
            </a:endParaRPr>
          </a:p>
        </p:txBody>
      </p:sp>
      <p:sp>
        <p:nvSpPr>
          <p:cNvPr id="263" name="CustomShape 4"/>
          <p:cNvSpPr/>
          <p:nvPr/>
        </p:nvSpPr>
        <p:spPr>
          <a:xfrm>
            <a:off x="473760" y="231768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4" name="CustomShape 5"/>
          <p:cNvSpPr/>
          <p:nvPr/>
        </p:nvSpPr>
        <p:spPr>
          <a:xfrm>
            <a:off x="479520" y="367128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5" name="CustomShape 6"/>
          <p:cNvSpPr/>
          <p:nvPr/>
        </p:nvSpPr>
        <p:spPr>
          <a:xfrm>
            <a:off x="1064880" y="4129200"/>
            <a:ext cx="9071280" cy="23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3600"/>
              </a:lnSpc>
            </a:pPr>
            <a:r>
              <a:rPr lang="en-US" sz="2600" b="0" strike="noStrike" spc="-1">
                <a:solidFill>
                  <a:srgbClr val="F5F5F5"/>
                </a:solidFill>
                <a:latin typeface="Encode Sans Light"/>
                <a:ea typeface="Lato Light"/>
              </a:rPr>
              <a:t>Witness can give their statement from their home/any safe place while the prisoner’s statement can be recorded from the prison.</a:t>
            </a:r>
            <a:endParaRPr lang="en-IN" sz="2600" b="0" strike="noStrike" spc="-1">
              <a:latin typeface="Arial"/>
            </a:endParaRPr>
          </a:p>
          <a:p>
            <a:pPr>
              <a:lnSpc>
                <a:spcPts val="3600"/>
              </a:lnSpc>
            </a:pPr>
            <a:endParaRPr lang="en-IN" sz="2600" b="0" strike="noStrike" spc="-1">
              <a:latin typeface="Arial"/>
            </a:endParaRPr>
          </a:p>
          <a:p>
            <a:pPr>
              <a:lnSpc>
                <a:spcPts val="3600"/>
              </a:lnSpc>
            </a:pPr>
            <a:r>
              <a:rPr lang="en-US" sz="2600" b="0" strike="noStrike" spc="-1">
                <a:solidFill>
                  <a:srgbClr val="F5F5F5"/>
                </a:solidFill>
                <a:latin typeface="Encode Sans Light"/>
                <a:ea typeface="Lato Light"/>
              </a:rPr>
              <a:t>MULTI-LINGUAL LANGUAGE SUPPORT</a:t>
            </a:r>
            <a:endParaRPr lang="en-IN" sz="2600" b="0" strike="noStrike" spc="-1">
              <a:latin typeface="Arial"/>
            </a:endParaRPr>
          </a:p>
        </p:txBody>
      </p:sp>
      <p:sp>
        <p:nvSpPr>
          <p:cNvPr id="266" name="CustomShape 7"/>
          <p:cNvSpPr/>
          <p:nvPr/>
        </p:nvSpPr>
        <p:spPr>
          <a:xfrm>
            <a:off x="473760" y="463320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7" name="CustomShape 8"/>
          <p:cNvSpPr/>
          <p:nvPr/>
        </p:nvSpPr>
        <p:spPr>
          <a:xfrm>
            <a:off x="405720" y="570312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550800" y="549360"/>
            <a:ext cx="1108980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400" b="0" strike="noStrike" spc="-1">
                <a:solidFill>
                  <a:srgbClr val="FFFFFF"/>
                </a:solidFill>
                <a:latin typeface="Abril Fatface"/>
                <a:ea typeface="Nunito Bold"/>
              </a:rPr>
              <a:t>SAVING TAXPAYER’S MONEY</a:t>
            </a:r>
            <a:endParaRPr lang="en-IN" sz="4400" b="0" strike="noStrike" spc="-1">
              <a:latin typeface="Arial"/>
            </a:endParaRPr>
          </a:p>
        </p:txBody>
      </p:sp>
      <p:sp>
        <p:nvSpPr>
          <p:cNvPr id="269" name="CustomShape 2"/>
          <p:cNvSpPr/>
          <p:nvPr/>
        </p:nvSpPr>
        <p:spPr>
          <a:xfrm>
            <a:off x="5175360" y="457200"/>
            <a:ext cx="1080" cy="1080"/>
          </a:xfrm>
          <a:custGeom>
            <a:avLst/>
            <a:gdLst/>
            <a:ahLst/>
            <a:cxnLst/>
            <a:rect l="l" t="t" r="r" b="b"/>
            <a:pathLst>
              <a:path w="4" h="1">
                <a:moveTo>
                  <a:pt x="3" y="0"/>
                </a:moveTo>
                <a:lnTo>
                  <a:pt x="0" y="0"/>
                </a:lnTo>
                <a:lnTo>
                  <a:pt x="0" y="0"/>
                </a:lnTo>
                <a:cubicBezTo>
                  <a:pt x="1" y="0"/>
                  <a:pt x="2" y="0"/>
                  <a:pt x="3" y="0"/>
                </a:cubicBezTo>
              </a:path>
            </a:pathLst>
          </a:custGeom>
          <a:solidFill>
            <a:srgbClr val="464647"/>
          </a:solidFill>
          <a:ln>
            <a:noFill/>
          </a:ln>
        </p:spPr>
        <p:style>
          <a:lnRef idx="0">
            <a:scrgbClr r="0" g="0" b="0"/>
          </a:lnRef>
          <a:fillRef idx="0">
            <a:scrgbClr r="0" g="0" b="0"/>
          </a:fillRef>
          <a:effectRef idx="0">
            <a:scrgbClr r="0" g="0" b="0"/>
          </a:effectRef>
          <a:fontRef idx="minor"/>
        </p:style>
      </p:sp>
      <p:sp>
        <p:nvSpPr>
          <p:cNvPr id="270" name="CustomShape 3"/>
          <p:cNvSpPr/>
          <p:nvPr/>
        </p:nvSpPr>
        <p:spPr>
          <a:xfrm>
            <a:off x="5173560" y="717480"/>
            <a:ext cx="6120" cy="1080"/>
          </a:xfrm>
          <a:custGeom>
            <a:avLst/>
            <a:gdLst/>
            <a:ahLst/>
            <a:cxnLst/>
            <a:rect l="l" t="t" r="r" b="b"/>
            <a:pathLst>
              <a:path w="17" h="1">
                <a:moveTo>
                  <a:pt x="9" y="0"/>
                </a:moveTo>
                <a:lnTo>
                  <a:pt x="9" y="0"/>
                </a:lnTo>
                <a:cubicBezTo>
                  <a:pt x="11" y="0"/>
                  <a:pt x="13" y="0"/>
                  <a:pt x="15" y="0"/>
                </a:cubicBezTo>
                <a:lnTo>
                  <a:pt x="15" y="0"/>
                </a:lnTo>
                <a:cubicBezTo>
                  <a:pt x="16" y="0"/>
                  <a:pt x="0" y="0"/>
                  <a:pt x="9" y="0"/>
                </a:cubicBezTo>
              </a:path>
            </a:pathLst>
          </a:custGeom>
          <a:solidFill>
            <a:srgbClr val="464647"/>
          </a:solidFill>
          <a:ln>
            <a:noFill/>
          </a:ln>
        </p:spPr>
        <p:style>
          <a:lnRef idx="0">
            <a:scrgbClr r="0" g="0" b="0"/>
          </a:lnRef>
          <a:fillRef idx="0">
            <a:scrgbClr r="0" g="0" b="0"/>
          </a:fillRef>
          <a:effectRef idx="0">
            <a:scrgbClr r="0" g="0" b="0"/>
          </a:effectRef>
          <a:fontRef idx="minor"/>
        </p:style>
      </p:sp>
      <p:sp>
        <p:nvSpPr>
          <p:cNvPr id="271" name="CustomShape 4"/>
          <p:cNvSpPr/>
          <p:nvPr/>
        </p:nvSpPr>
        <p:spPr>
          <a:xfrm>
            <a:off x="6308640" y="6141960"/>
            <a:ext cx="1080" cy="1080"/>
          </a:xfrm>
          <a:custGeom>
            <a:avLst/>
            <a:gdLst/>
            <a:ahLst/>
            <a:cxnLst/>
            <a:rect l="l" t="t" r="r" b="b"/>
            <a:pathLst>
              <a:path w="1" h="2">
                <a:moveTo>
                  <a:pt x="0" y="0"/>
                </a:moveTo>
                <a:lnTo>
                  <a:pt x="0" y="0"/>
                </a:lnTo>
                <a:cubicBezTo>
                  <a:pt x="0" y="1"/>
                  <a:pt x="0" y="1"/>
                  <a:pt x="0" y="1"/>
                </a:cubicBezTo>
                <a:lnTo>
                  <a:pt x="0" y="1"/>
                </a:lnTo>
                <a:lnTo>
                  <a:pt x="0" y="0"/>
                </a:lnTo>
              </a:path>
            </a:pathLst>
          </a:custGeom>
          <a:solidFill>
            <a:srgbClr val="464647"/>
          </a:solidFill>
          <a:ln>
            <a:noFill/>
          </a:ln>
        </p:spPr>
        <p:style>
          <a:lnRef idx="0">
            <a:scrgbClr r="0" g="0" b="0"/>
          </a:lnRef>
          <a:fillRef idx="0">
            <a:scrgbClr r="0" g="0" b="0"/>
          </a:fillRef>
          <a:effectRef idx="0">
            <a:scrgbClr r="0" g="0" b="0"/>
          </a:effectRef>
          <a:fontRef idx="minor"/>
        </p:style>
      </p:sp>
      <p:sp>
        <p:nvSpPr>
          <p:cNvPr id="272" name="CustomShape 5"/>
          <p:cNvSpPr/>
          <p:nvPr/>
        </p:nvSpPr>
        <p:spPr>
          <a:xfrm>
            <a:off x="668520" y="2085480"/>
            <a:ext cx="11615400" cy="203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3200" b="0" strike="noStrike" spc="-1">
                <a:solidFill>
                  <a:srgbClr val="F5F5F5"/>
                </a:solidFill>
                <a:latin typeface="Calibri"/>
              </a:rPr>
              <a:t>RS. 1000 PER INMATE IS SPENT AND THERE ARE TOTAL 46 LAKHS INMATES ARE TRANSPORTED EVERY YEAR FOR COURT HEARINGS. OUR PROJECT WILL SAVE AROUND RS 460 CRORE.</a:t>
            </a:r>
            <a:endParaRPr lang="en-IN" sz="3200" b="0" strike="noStrike" spc="-1">
              <a:latin typeface="Arial"/>
            </a:endParaRPr>
          </a:p>
        </p:txBody>
      </p:sp>
      <p:sp>
        <p:nvSpPr>
          <p:cNvPr id="273" name="CustomShape 6"/>
          <p:cNvSpPr/>
          <p:nvPr/>
        </p:nvSpPr>
        <p:spPr>
          <a:xfrm>
            <a:off x="668520" y="4357080"/>
            <a:ext cx="13208400" cy="1552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3200" b="0" strike="noStrike" spc="-1" dirty="0">
                <a:solidFill>
                  <a:srgbClr val="FFFFFF"/>
                </a:solidFill>
                <a:latin typeface="Calibri"/>
              </a:rPr>
              <a:t>PROTECTION OF A WITNESS IS VERY IMPORTANT BUT IT COMES </a:t>
            </a:r>
            <a:endParaRPr lang="en-IN" sz="3200" b="0" strike="noStrike" spc="-1" dirty="0">
              <a:latin typeface="Arial"/>
            </a:endParaRPr>
          </a:p>
          <a:p>
            <a:pPr>
              <a:lnSpc>
                <a:spcPct val="100000"/>
              </a:lnSpc>
            </a:pPr>
            <a:r>
              <a:rPr lang="en-IN" sz="3200" b="0" strike="noStrike" spc="-1" dirty="0">
                <a:solidFill>
                  <a:srgbClr val="FFFFFF"/>
                </a:solidFill>
                <a:latin typeface="Calibri"/>
              </a:rPr>
              <a:t>WITH A HUGE COST IT COSTS APPROXIMATELY 4-5 LAKH TO </a:t>
            </a:r>
            <a:endParaRPr lang="en-IN" sz="3200" b="0" strike="noStrike" spc="-1" dirty="0">
              <a:latin typeface="Arial"/>
            </a:endParaRPr>
          </a:p>
          <a:p>
            <a:pPr>
              <a:lnSpc>
                <a:spcPct val="100000"/>
              </a:lnSpc>
            </a:pPr>
            <a:r>
              <a:rPr lang="en-IN" sz="3200" b="0" strike="noStrike" spc="-1" dirty="0">
                <a:solidFill>
                  <a:srgbClr val="FFFFFF"/>
                </a:solidFill>
                <a:latin typeface="Calibri"/>
              </a:rPr>
              <a:t>PROTECT JUST ONE WITNESS FOR A YEAR </a:t>
            </a:r>
            <a:endParaRPr lang="en-IN" sz="32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550800" y="549360"/>
            <a:ext cx="1108980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4400" b="0" strike="noStrike" spc="-1">
                <a:solidFill>
                  <a:srgbClr val="404040"/>
                </a:solidFill>
                <a:latin typeface="Abril Fatface"/>
                <a:ea typeface="Nunito Bold"/>
              </a:rPr>
              <a:t>WITNESS PROTECTION</a:t>
            </a:r>
            <a:endParaRPr lang="en-IN" sz="4400" b="0" strike="noStrike" spc="-1">
              <a:latin typeface="Arial"/>
            </a:endParaRPr>
          </a:p>
        </p:txBody>
      </p:sp>
      <p:sp>
        <p:nvSpPr>
          <p:cNvPr id="275" name="CustomShape 2"/>
          <p:cNvSpPr/>
          <p:nvPr/>
        </p:nvSpPr>
        <p:spPr>
          <a:xfrm>
            <a:off x="861120" y="4494921"/>
            <a:ext cx="10124971" cy="82188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2400" b="0" strike="noStrike" spc="-1" dirty="0">
                <a:solidFill>
                  <a:srgbClr val="404040"/>
                </a:solidFill>
                <a:latin typeface="Calibri"/>
              </a:rPr>
              <a:t>THERE ARE AROUND 51,000 COMPLAINTS REGISTERED YEARLY AGAINST THE </a:t>
            </a:r>
            <a:endParaRPr lang="en-IN" sz="2400" b="0" strike="noStrike" spc="-1" dirty="0">
              <a:latin typeface="Arial"/>
            </a:endParaRPr>
          </a:p>
          <a:p>
            <a:pPr>
              <a:lnSpc>
                <a:spcPct val="100000"/>
              </a:lnSpc>
            </a:pPr>
            <a:r>
              <a:rPr lang="en-IN" sz="2400" b="0" strike="noStrike" spc="-1" dirty="0">
                <a:solidFill>
                  <a:srgbClr val="404040"/>
                </a:solidFill>
                <a:latin typeface="Calibri"/>
              </a:rPr>
              <a:t>POLICE OFFICERS IN CHARGE OF THE PROTECTION OF THE WITNESS</a:t>
            </a:r>
            <a:endParaRPr lang="en-IN" sz="2400" b="0" strike="noStrike" spc="-1" dirty="0">
              <a:latin typeface="Arial"/>
            </a:endParaRPr>
          </a:p>
        </p:txBody>
      </p:sp>
      <p:sp>
        <p:nvSpPr>
          <p:cNvPr id="276" name="CustomShape 3"/>
          <p:cNvSpPr/>
          <p:nvPr/>
        </p:nvSpPr>
        <p:spPr>
          <a:xfrm>
            <a:off x="861120" y="1680480"/>
            <a:ext cx="9534240" cy="264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400" b="0" strike="noStrike" spc="-1">
                <a:solidFill>
                  <a:srgbClr val="404040"/>
                </a:solidFill>
                <a:latin typeface="Calibri"/>
              </a:rPr>
              <a:t>IN SPECIAL LAWS THE LEGILATURE INCLUDING : </a:t>
            </a:r>
            <a:endParaRPr lang="en-IN" sz="2400" b="0" strike="noStrike" spc="-1">
              <a:latin typeface="Arial"/>
            </a:endParaRPr>
          </a:p>
          <a:p>
            <a:pPr>
              <a:lnSpc>
                <a:spcPct val="100000"/>
              </a:lnSpc>
            </a:pPr>
            <a:r>
              <a:rPr lang="en-IN" sz="2400" b="0" strike="noStrike" spc="-1">
                <a:solidFill>
                  <a:srgbClr val="404040"/>
                </a:solidFill>
                <a:latin typeface="Calibri"/>
              </a:rPr>
              <a:t>	TERRORIST AND DISRUPTIVE ACTIVITIES ACT,1985</a:t>
            </a:r>
            <a:endParaRPr lang="en-IN" sz="2400" b="0" strike="noStrike" spc="-1">
              <a:latin typeface="Arial"/>
            </a:endParaRPr>
          </a:p>
          <a:p>
            <a:pPr>
              <a:lnSpc>
                <a:spcPct val="100000"/>
              </a:lnSpc>
            </a:pPr>
            <a:r>
              <a:rPr lang="en-IN" sz="2400" b="0" strike="noStrike" spc="-1">
                <a:solidFill>
                  <a:srgbClr val="404040"/>
                </a:solidFill>
                <a:latin typeface="Calibri"/>
              </a:rPr>
              <a:t>	PREVENTION OF TERRORISM ACT,2002</a:t>
            </a:r>
            <a:endParaRPr lang="en-IN" sz="2400" b="0" strike="noStrike" spc="-1">
              <a:latin typeface="Arial"/>
            </a:endParaRPr>
          </a:p>
          <a:p>
            <a:pPr>
              <a:lnSpc>
                <a:spcPct val="100000"/>
              </a:lnSpc>
            </a:pPr>
            <a:r>
              <a:rPr lang="en-IN" sz="2400" b="0" strike="noStrike" spc="-1">
                <a:solidFill>
                  <a:srgbClr val="404040"/>
                </a:solidFill>
                <a:latin typeface="Calibri"/>
              </a:rPr>
              <a:t>	 WHISTLEBLOWER PROTECTION ACT,2014</a:t>
            </a:r>
            <a:endParaRPr lang="en-IN" sz="2400" b="0" strike="noStrike" spc="-1">
              <a:latin typeface="Arial"/>
            </a:endParaRPr>
          </a:p>
          <a:p>
            <a:pPr>
              <a:lnSpc>
                <a:spcPct val="100000"/>
              </a:lnSpc>
            </a:pPr>
            <a:r>
              <a:rPr lang="en-IN" sz="2400" b="0" strike="noStrike" spc="-1">
                <a:solidFill>
                  <a:srgbClr val="404040"/>
                </a:solidFill>
                <a:latin typeface="Calibri"/>
              </a:rPr>
              <a:t>	UNLAWFUL ACTIVITIES PREVENTION AMENDMENT ACT,2019</a:t>
            </a:r>
            <a:endParaRPr lang="en-IN" sz="2400" b="0" strike="noStrike" spc="-1">
              <a:latin typeface="Arial"/>
            </a:endParaRPr>
          </a:p>
          <a:p>
            <a:pPr>
              <a:lnSpc>
                <a:spcPct val="100000"/>
              </a:lnSpc>
            </a:pPr>
            <a:r>
              <a:rPr lang="en-IN" sz="2400" b="0" strike="noStrike" spc="-1">
                <a:solidFill>
                  <a:srgbClr val="404040"/>
                </a:solidFill>
                <a:latin typeface="Calibri"/>
              </a:rPr>
              <a:t>	</a:t>
            </a:r>
            <a:endParaRPr lang="en-IN"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p15="http://schemas.microsoft.com/office/powerpoint/2012/main"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flipH="1">
            <a:off x="1341720" y="1891440"/>
            <a:ext cx="858312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3200" b="1" strike="noStrike" spc="-1">
                <a:solidFill>
                  <a:srgbClr val="404040"/>
                </a:solidFill>
                <a:latin typeface="Calibri"/>
              </a:rPr>
              <a:t>THOSE SPECIAL CASES THAT ARE NEVER REGISTERED MAY BE DUE TO ANYTYPE OF FEAR CAN GET JUSTICE.</a:t>
            </a:r>
            <a:endParaRPr lang="en-IN" sz="32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4778</TotalTime>
  <Words>436</Words>
  <Application>Microsoft Office PowerPoint</Application>
  <PresentationFormat>Widescreen</PresentationFormat>
  <Paragraphs>57</Paragraphs>
  <Slides>12</Slides>
  <Notes>2</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12</vt:i4>
      </vt:variant>
    </vt:vector>
  </HeadingPairs>
  <TitlesOfParts>
    <vt:vector size="27" baseType="lpstr">
      <vt:lpstr>Abril Fatface</vt:lpstr>
      <vt:lpstr>Arial</vt:lpstr>
      <vt:lpstr>Bahnschrift SemiBold</vt:lpstr>
      <vt:lpstr>Calibri</vt:lpstr>
      <vt:lpstr>Encode Sans Light</vt:lpstr>
      <vt:lpstr>StarSymbol</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 Design</dc:creator>
  <dc:description/>
  <cp:lastModifiedBy>Rachit</cp:lastModifiedBy>
  <cp:revision>328</cp:revision>
  <dcterms:created xsi:type="dcterms:W3CDTF">2018-12-21T22:04:22Z</dcterms:created>
  <dcterms:modified xsi:type="dcterms:W3CDTF">2020-09-06T08:15:44Z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